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97" r:id="rId4"/>
    <p:sldId id="289" r:id="rId5"/>
    <p:sldId id="290" r:id="rId6"/>
    <p:sldId id="305" r:id="rId7"/>
    <p:sldId id="310" r:id="rId8"/>
    <p:sldId id="309" r:id="rId9"/>
    <p:sldId id="291" r:id="rId10"/>
    <p:sldId id="292" r:id="rId11"/>
    <p:sldId id="293" r:id="rId12"/>
    <p:sldId id="302" r:id="rId13"/>
    <p:sldId id="307" r:id="rId14"/>
    <p:sldId id="315" r:id="rId15"/>
    <p:sldId id="314" r:id="rId16"/>
    <p:sldId id="308" r:id="rId17"/>
    <p:sldId id="313" r:id="rId18"/>
    <p:sldId id="296" r:id="rId19"/>
    <p:sldId id="294" r:id="rId20"/>
  </p:sldIdLst>
  <p:sldSz cx="9144000" cy="5143500" type="screen16x9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DA5"/>
    <a:srgbClr val="0059AB"/>
    <a:srgbClr val="FF9800"/>
    <a:srgbClr val="FFC107"/>
    <a:srgbClr val="032466"/>
    <a:srgbClr val="002342"/>
    <a:srgbClr val="FFEB3B"/>
    <a:srgbClr val="5BC0DE"/>
    <a:srgbClr val="BBBBBB"/>
    <a:srgbClr val="2B5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1DAEBA-6C99-4BA6-B857-4908C16F6DB1}">
  <a:tblStyle styleId="{2F1DAEBA-6C99-4BA6-B857-4908C16F6DB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3" autoAdjust="0"/>
    <p:restoredTop sz="90128" autoAdjust="0"/>
  </p:normalViewPr>
  <p:slideViewPr>
    <p:cSldViewPr snapToGrid="0">
      <p:cViewPr varScale="1">
        <p:scale>
          <a:sx n="106" d="100"/>
          <a:sy n="106" d="100"/>
        </p:scale>
        <p:origin x="49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4638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0722" y="4721186"/>
            <a:ext cx="5445759" cy="4472702"/>
          </a:xfrm>
          <a:prstGeom prst="rect">
            <a:avLst/>
          </a:prstGeom>
          <a:noFill/>
          <a:ln>
            <a:noFill/>
          </a:ln>
        </p:spPr>
        <p:txBody>
          <a:bodyPr lIns="95660" tIns="95660" rIns="95660" bIns="95660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0722" y="4721186"/>
            <a:ext cx="5445759" cy="4472702"/>
          </a:xfrm>
          <a:prstGeom prst="rect">
            <a:avLst/>
          </a:prstGeom>
        </p:spPr>
        <p:txBody>
          <a:bodyPr lIns="95660" tIns="95660" rIns="95660" bIns="9566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0722" y="4721186"/>
            <a:ext cx="5445759" cy="4472702"/>
          </a:xfrm>
          <a:prstGeom prst="rect">
            <a:avLst/>
          </a:prstGeom>
        </p:spPr>
        <p:txBody>
          <a:bodyPr lIns="95660" tIns="95660" rIns="95660" bIns="9566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3050" cy="37258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9391" indent="-179391">
              <a:buFontTx/>
              <a:buChar char="-"/>
            </a:pPr>
            <a:r>
              <a:rPr lang="en-US" altLang="ko-KR" dirty="0"/>
              <a:t>OKKY </a:t>
            </a:r>
            <a:r>
              <a:rPr lang="ko-KR" altLang="en-US" dirty="0"/>
              <a:t>는 </a:t>
            </a:r>
            <a:r>
              <a:rPr lang="ko-KR" altLang="en-US" dirty="0" err="1"/>
              <a:t>회원순도</a:t>
            </a:r>
            <a:r>
              <a:rPr lang="ko-KR" altLang="en-US" dirty="0"/>
              <a:t> 비율 </a:t>
            </a:r>
            <a:r>
              <a:rPr lang="en-US" altLang="ko-KR" dirty="0"/>
              <a:t>95% </a:t>
            </a:r>
            <a:r>
              <a:rPr lang="ko-KR" altLang="en-US" dirty="0"/>
              <a:t>이상으로 </a:t>
            </a:r>
            <a:r>
              <a:rPr lang="en-US" altLang="ko-KR" dirty="0"/>
              <a:t>53,981</a:t>
            </a:r>
            <a:r>
              <a:rPr lang="ko-KR" altLang="en-US" dirty="0"/>
              <a:t>여명의 회원을 보유하고 있습니다</a:t>
            </a:r>
            <a:r>
              <a:rPr lang="en-US" altLang="ko-KR" dirty="0"/>
              <a:t>. (</a:t>
            </a:r>
            <a:r>
              <a:rPr lang="ko-KR" altLang="en-US" dirty="0"/>
              <a:t>월간 약 </a:t>
            </a:r>
            <a:r>
              <a:rPr lang="en-US" altLang="ko-KR" dirty="0"/>
              <a:t>600</a:t>
            </a:r>
            <a:r>
              <a:rPr lang="ko-KR" altLang="en-US" dirty="0"/>
              <a:t>여명의 회원가입 진행중</a:t>
            </a:r>
            <a:r>
              <a:rPr lang="en-US" altLang="ko-KR" dirty="0"/>
              <a:t>)</a:t>
            </a:r>
          </a:p>
          <a:p>
            <a:pPr marL="179391" indent="-179391">
              <a:buFontTx/>
              <a:buChar char="-"/>
            </a:pPr>
            <a:r>
              <a:rPr lang="ko-KR" altLang="en-US" dirty="0"/>
              <a:t>월간 약 </a:t>
            </a:r>
            <a:r>
              <a:rPr lang="en-US" altLang="ko-KR" dirty="0"/>
              <a:t>1,960</a:t>
            </a:r>
            <a:r>
              <a:rPr lang="ko-KR" altLang="en-US" dirty="0"/>
              <a:t>건의 게시물이 새롭게 등록되고 있는 명실상부하나 </a:t>
            </a:r>
            <a:r>
              <a:rPr lang="en-US" altLang="ko-KR" dirty="0"/>
              <a:t>1</a:t>
            </a:r>
            <a:r>
              <a:rPr lang="ko-KR" altLang="en-US" dirty="0"/>
              <a:t>위 개발자 커뮤니티 입니다</a:t>
            </a:r>
            <a:r>
              <a:rPr lang="en-US" altLang="ko-KR" dirty="0"/>
              <a:t>.</a:t>
            </a:r>
          </a:p>
          <a:p>
            <a:pPr marL="179391" indent="-179391">
              <a:buFontTx/>
              <a:buChar char="-"/>
            </a:pPr>
            <a:r>
              <a:rPr lang="ko-KR" altLang="en-US" dirty="0"/>
              <a:t>월 평균 약 </a:t>
            </a:r>
            <a:r>
              <a:rPr lang="en-US" altLang="ko-KR" dirty="0"/>
              <a:t>691,000</a:t>
            </a:r>
            <a:r>
              <a:rPr lang="ko-KR" altLang="en-US" dirty="0"/>
              <a:t>명의 회원들이 저희 </a:t>
            </a:r>
            <a:r>
              <a:rPr lang="en-US" altLang="ko-KR" dirty="0"/>
              <a:t>OKKY </a:t>
            </a:r>
            <a:r>
              <a:rPr lang="ko-KR" altLang="en-US" dirty="0"/>
              <a:t>커뮤니티를 사용하고 있습니다</a:t>
            </a:r>
            <a:r>
              <a:rPr lang="en-US" altLang="ko-KR" dirty="0"/>
              <a:t>.</a:t>
            </a:r>
          </a:p>
          <a:p>
            <a:pPr marL="179391" indent="-179391">
              <a:buFontTx/>
              <a:buChar char="-"/>
            </a:pPr>
            <a:r>
              <a:rPr lang="ko-KR" altLang="en-US" dirty="0"/>
              <a:t>월 평균 약 </a:t>
            </a:r>
            <a:r>
              <a:rPr lang="en-US" altLang="ko-KR" dirty="0"/>
              <a:t>3,482,000 </a:t>
            </a:r>
            <a:r>
              <a:rPr lang="ko-KR" altLang="en-US" dirty="0"/>
              <a:t>페이지 뷰를 기록하며</a:t>
            </a:r>
            <a:r>
              <a:rPr lang="en-US" altLang="ko-KR" dirty="0"/>
              <a:t>, IT </a:t>
            </a:r>
            <a:r>
              <a:rPr lang="ko-KR" altLang="en-US" dirty="0"/>
              <a:t>개발자들의 안식처가 되고 있습니다</a:t>
            </a:r>
            <a:r>
              <a:rPr lang="en-US" altLang="ko-KR" dirty="0"/>
              <a:t>.</a:t>
            </a:r>
          </a:p>
          <a:p>
            <a:pPr marL="179391" indent="-179391">
              <a:buFontTx/>
              <a:buChar char="-"/>
            </a:pPr>
            <a:r>
              <a:rPr lang="ko-KR" altLang="en-US" dirty="0"/>
              <a:t>약 </a:t>
            </a:r>
            <a:r>
              <a:rPr lang="en-US" altLang="ko-KR" dirty="0"/>
              <a:t>16,000 </a:t>
            </a:r>
            <a:r>
              <a:rPr lang="ko-KR" altLang="en-US" dirty="0"/>
              <a:t>명의 회원이 </a:t>
            </a:r>
            <a:r>
              <a:rPr lang="en-US" altLang="ko-KR" dirty="0" err="1"/>
              <a:t>eDM</a:t>
            </a:r>
            <a:r>
              <a:rPr lang="ko-KR" altLang="en-US" dirty="0"/>
              <a:t>을 허락하여 약 </a:t>
            </a:r>
            <a:r>
              <a:rPr lang="en-US" altLang="ko-KR" dirty="0"/>
              <a:t>28%</a:t>
            </a:r>
            <a:r>
              <a:rPr lang="ko-KR" altLang="en-US" dirty="0"/>
              <a:t>의 회원들이 </a:t>
            </a:r>
            <a:r>
              <a:rPr lang="en-US" altLang="ko-KR" dirty="0"/>
              <a:t>OKKY </a:t>
            </a:r>
            <a:r>
              <a:rPr lang="en-US" altLang="ko-KR" dirty="0" err="1"/>
              <a:t>eDM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 대한 신뢰를 나타내고 있습니다</a:t>
            </a:r>
            <a:r>
              <a:rPr lang="en-US" altLang="ko-KR" baseline="0" dirty="0"/>
              <a:t>.</a:t>
            </a:r>
          </a:p>
          <a:p>
            <a:pPr marL="179391" indent="-179391">
              <a:buFontTx/>
              <a:buChar char="-"/>
            </a:pPr>
            <a:r>
              <a:rPr lang="ko-KR" altLang="en-US" baseline="0" dirty="0"/>
              <a:t>약 </a:t>
            </a:r>
            <a:r>
              <a:rPr lang="en-US" altLang="ko-KR" baseline="0" dirty="0"/>
              <a:t>65%</a:t>
            </a:r>
            <a:r>
              <a:rPr lang="ko-KR" altLang="en-US" baseline="0" dirty="0"/>
              <a:t>의 재 </a:t>
            </a:r>
            <a:r>
              <a:rPr lang="ko-KR" altLang="en-US" baseline="0" dirty="0" err="1"/>
              <a:t>방문율로</a:t>
            </a:r>
            <a:r>
              <a:rPr lang="ko-KR" altLang="en-US" baseline="0" dirty="0"/>
              <a:t> 인하여 이탈하지 않고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지속적으로 찾아오는 커뮤니티를 위하여 노력하고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36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0" name="Shape 10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0" t="0" r="0" b="0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1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3" name="Shape 33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22860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8" name="Shape 38"/>
          <p:cNvSpPr/>
          <p:nvPr/>
        </p:nvSpPr>
        <p:spPr>
          <a:xfrm>
            <a:off x="0" y="-10437"/>
            <a:ext cx="8229314" cy="5164386"/>
          </a:xfrm>
          <a:custGeom>
            <a:avLst/>
            <a:gdLst/>
            <a:ahLst/>
            <a:cxnLst/>
            <a:rect l="0" t="0" r="0" b="0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41000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C34A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199" cy="47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199" cy="22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666666"/>
              </a:buClr>
              <a:buSzPct val="100000"/>
              <a:buFont typeface="Karla"/>
              <a:buChar char="▸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spcBef>
                <a:spcPts val="480"/>
              </a:spcBef>
              <a:buClr>
                <a:srgbClr val="666666"/>
              </a:buClr>
              <a:buSzPct val="100000"/>
              <a:buFont typeface="Karla"/>
              <a:buChar char="▹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Karla"/>
              <a:defRPr sz="2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jpeg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image" Target="../media/image4.jpeg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64537" y="1733650"/>
            <a:ext cx="3925993" cy="109728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altLang="ko-KR" sz="3200" dirty="0">
                <a:solidFill>
                  <a:srgbClr val="2B52AC"/>
                </a:solidFill>
                <a:latin typeface="+mj-lt"/>
                <a:ea typeface="+mj-ea"/>
              </a:rPr>
              <a:t>OKKY </a:t>
            </a:r>
            <a:r>
              <a:rPr lang="ko-KR" altLang="en-US" sz="3200" dirty="0">
                <a:solidFill>
                  <a:srgbClr val="2B52AC"/>
                </a:solidFill>
                <a:latin typeface="+mj-lt"/>
                <a:ea typeface="+mj-ea"/>
              </a:rPr>
              <a:t>매체 소개서</a:t>
            </a:r>
            <a:endParaRPr lang="en" sz="3200" dirty="0">
              <a:solidFill>
                <a:srgbClr val="2B52AC"/>
              </a:solidFill>
              <a:latin typeface="+mj-lt"/>
              <a:ea typeface="+mj-ea"/>
            </a:endParaRPr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4489704"/>
            <a:ext cx="1109516" cy="252984"/>
          </a:xfrm>
          <a:prstGeom prst="rect">
            <a:avLst/>
          </a:prstGeom>
        </p:spPr>
      </p:pic>
      <p:sp>
        <p:nvSpPr>
          <p:cNvPr id="6" name="제목 3"/>
          <p:cNvSpPr txBox="1">
            <a:spLocks/>
          </p:cNvSpPr>
          <p:nvPr/>
        </p:nvSpPr>
        <p:spPr>
          <a:xfrm>
            <a:off x="7936992" y="4712208"/>
            <a:ext cx="1207008" cy="327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000" dirty="0" err="1">
                <a:solidFill>
                  <a:schemeClr val="bg1"/>
                </a:solidFill>
                <a:latin typeface="+mj-lt"/>
              </a:rPr>
              <a:t>www.okky.kr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79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메인 </a:t>
            </a:r>
            <a:r>
              <a:rPr lang="ko-KR" altLang="en-US" dirty="0">
                <a:solidFill>
                  <a:srgbClr val="274DA5"/>
                </a:solidFill>
                <a:latin typeface="Arial Black" panose="020B0A04020102020204" pitchFamily="34" charset="0"/>
                <a:ea typeface="+mj-ea"/>
              </a:rPr>
              <a:t>페이지 우측 상단</a:t>
            </a:r>
            <a:endParaRPr lang="en-US" altLang="ko-KR" dirty="0">
              <a:solidFill>
                <a:srgbClr val="274DA5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-Desktop/Mobile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829186"/>
              </p:ext>
            </p:extLst>
          </p:nvPr>
        </p:nvGraphicFramePr>
        <p:xfrm>
          <a:off x="498415" y="1682008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메인 페이지 우측 상단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160 x 250 (</a:t>
                      </a:r>
                      <a:r>
                        <a:rPr lang="en-US" altLang="ko-KR" sz="1000" dirty="0" err="1">
                          <a:solidFill>
                            <a:srgbClr val="999999"/>
                          </a:solidFill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150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</a:rPr>
                        <a:t> Kb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999999"/>
                          </a:solidFill>
                        </a:rPr>
                        <a:t>개월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r="14801"/>
          <a:stretch/>
        </p:blipFill>
        <p:spPr>
          <a:xfrm>
            <a:off x="3930600" y="1299058"/>
            <a:ext cx="4483245" cy="2850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930600" y="1299058"/>
            <a:ext cx="4483245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 l="56039" t="9145" r="35453" b="66460"/>
          <a:stretch/>
        </p:blipFill>
        <p:spPr>
          <a:xfrm>
            <a:off x="6879431" y="1559719"/>
            <a:ext cx="447675" cy="695325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103" y="2369618"/>
            <a:ext cx="968970" cy="17797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734009" y="2991998"/>
            <a:ext cx="389089" cy="636846"/>
          </a:xfrm>
          <a:prstGeom prst="rect">
            <a:avLst/>
          </a:prstGeom>
          <a:noFill/>
          <a:ln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1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79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메인 페이지</a:t>
            </a:r>
            <a:r>
              <a:rPr lang="ko-KR" altLang="en-US" dirty="0">
                <a:solidFill>
                  <a:srgbClr val="274DA5"/>
                </a:solidFill>
                <a:latin typeface="Arial Black" panose="020B0A04020102020204" pitchFamily="34" charset="0"/>
                <a:ea typeface="+mj-ea"/>
              </a:rPr>
              <a:t> 우측 하단</a:t>
            </a:r>
            <a:endParaRPr lang="en-US" altLang="ko-KR" dirty="0">
              <a:solidFill>
                <a:srgbClr val="274DA5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74DA5"/>
                </a:solidFill>
                <a:latin typeface="Arial Black" panose="020B0A04020102020204" pitchFamily="34" charset="0"/>
                <a:ea typeface="+mj-ea"/>
              </a:rPr>
              <a:t>-Desktop o</a:t>
            </a:r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nly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22360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메인 우측 하단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160 x 600 (</a:t>
                      </a:r>
                      <a:r>
                        <a:rPr lang="en-US" altLang="ko-KR" sz="1000" dirty="0" err="1">
                          <a:solidFill>
                            <a:srgbClr val="999999"/>
                          </a:solidFill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350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r="14801"/>
          <a:stretch/>
        </p:blipFill>
        <p:spPr>
          <a:xfrm>
            <a:off x="3930600" y="1299058"/>
            <a:ext cx="4483245" cy="2850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930600" y="1299058"/>
            <a:ext cx="4483245" cy="28503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 l="55891" t="33874" r="35363" b="7312"/>
          <a:stretch/>
        </p:blipFill>
        <p:spPr>
          <a:xfrm>
            <a:off x="6871648" y="2264569"/>
            <a:ext cx="460222" cy="1676399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</p:pic>
    </p:spTree>
    <p:extLst>
      <p:ext uri="{BB962C8B-B14F-4D97-AF65-F5344CB8AC3E}">
        <p14:creationId xmlns:p14="http://schemas.microsoft.com/office/powerpoint/2010/main" val="3759993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r="14801"/>
          <a:stretch/>
        </p:blipFill>
        <p:spPr>
          <a:xfrm>
            <a:off x="3930600" y="1299058"/>
            <a:ext cx="4483245" cy="2850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930600" y="1299058"/>
            <a:ext cx="4483245" cy="28503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 l="55891" t="33874" r="35363" b="7312"/>
          <a:stretch/>
        </p:blipFill>
        <p:spPr>
          <a:xfrm>
            <a:off x="6871648" y="2264569"/>
            <a:ext cx="460222" cy="1676399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0C7F0DC-81BD-4BF0-8E17-2059F85C4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1" y="1306038"/>
            <a:ext cx="4463700" cy="283674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B57163E-6E22-4C50-AE2E-94D2107B5902}"/>
              </a:ext>
            </a:extLst>
          </p:cNvPr>
          <p:cNvSpPr/>
          <p:nvPr/>
        </p:nvSpPr>
        <p:spPr>
          <a:xfrm>
            <a:off x="3920109" y="1306038"/>
            <a:ext cx="4493736" cy="28503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503740F-C728-4D6C-97D4-4E399CFED1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996" y="2523107"/>
            <a:ext cx="887408" cy="887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AC6384-3599-4594-B89F-22C873223627}"/>
              </a:ext>
            </a:extLst>
          </p:cNvPr>
          <p:cNvSpPr/>
          <p:nvPr/>
        </p:nvSpPr>
        <p:spPr>
          <a:xfrm>
            <a:off x="6679078" y="2523107"/>
            <a:ext cx="887408" cy="887408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제목 4">
            <a:extLst>
              <a:ext uri="{FF2B5EF4-FFF2-40B4-BE49-F238E27FC236}">
                <a16:creationId xmlns:a16="http://schemas.microsoft.com/office/drawing/2014/main" id="{2A5542A2-4573-4791-BECA-991BA380F64F}"/>
              </a:ext>
            </a:extLst>
          </p:cNvPr>
          <p:cNvSpPr txBox="1">
            <a:spLocks/>
          </p:cNvSpPr>
          <p:nvPr/>
        </p:nvSpPr>
        <p:spPr>
          <a:xfrm>
            <a:off x="836849" y="312352"/>
            <a:ext cx="5324100" cy="79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메인 페이지 중앙 하단</a:t>
            </a:r>
            <a:endParaRPr lang="en-US" altLang="ko-KR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</a:t>
            </a:r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</a:rPr>
              <a:t>Desktop/Mobile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Shape 478">
            <a:extLst>
              <a:ext uri="{FF2B5EF4-FFF2-40B4-BE49-F238E27FC236}">
                <a16:creationId xmlns:a16="http://schemas.microsoft.com/office/drawing/2014/main" id="{F2DB718E-B9EA-4392-81F1-322A4384ECEB}"/>
              </a:ext>
            </a:extLst>
          </p:cNvPr>
          <p:cNvSpPr/>
          <p:nvPr/>
        </p:nvSpPr>
        <p:spPr>
          <a:xfrm>
            <a:off x="496914" y="450446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1BD9C29-E6D7-4B7C-9DE2-86B122A73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33668"/>
              </p:ext>
            </p:extLst>
          </p:nvPr>
        </p:nvGraphicFramePr>
        <p:xfrm>
          <a:off x="496914" y="1689557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페이지 중앙 하단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250 x 250 (</a:t>
                      </a:r>
                      <a:r>
                        <a:rPr lang="en-US" altLang="ko-KR" sz="1000" dirty="0" err="1">
                          <a:solidFill>
                            <a:srgbClr val="999999"/>
                          </a:solidFill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200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04" y="2363043"/>
            <a:ext cx="968970" cy="17797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20" y="2658183"/>
            <a:ext cx="819461" cy="109261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AC6384-3599-4594-B89F-22C873223627}"/>
              </a:ext>
            </a:extLst>
          </p:cNvPr>
          <p:cNvSpPr/>
          <p:nvPr/>
        </p:nvSpPr>
        <p:spPr>
          <a:xfrm>
            <a:off x="5809218" y="3106168"/>
            <a:ext cx="570642" cy="579354"/>
          </a:xfrm>
          <a:prstGeom prst="rect">
            <a:avLst/>
          </a:prstGeom>
          <a:noFill/>
          <a:ln w="38100"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1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11780"/>
            <a:ext cx="5324100" cy="7866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Content</a:t>
            </a:r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 페이지 중앙 </a:t>
            </a:r>
            <a:r>
              <a:rPr lang="ko-KR" altLang="en-US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하단</a:t>
            </a:r>
            <a:endParaRPr lang="en-US" altLang="ko-KR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</a:t>
            </a:r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</a:rPr>
              <a:t> Desktop only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43295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페이지 중앙 하단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728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 x 90 (</a:t>
                      </a:r>
                      <a:r>
                        <a:rPr lang="en-US" altLang="ko-KR" sz="1000" baseline="0" dirty="0" err="1">
                          <a:solidFill>
                            <a:srgbClr val="999999"/>
                          </a:solidFill>
                          <a:latin typeface="+mj-lt"/>
                        </a:rPr>
                        <a:t>px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956929"/>
              </p:ext>
            </p:extLst>
          </p:nvPr>
        </p:nvGraphicFramePr>
        <p:xfrm>
          <a:off x="3930601" y="1285534"/>
          <a:ext cx="3721853" cy="2863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Image" r:id="rId3" imgW="15999840" imgH="12304440" progId="Photoshop.Image.18">
                  <p:embed/>
                </p:oleObj>
              </mc:Choice>
              <mc:Fallback>
                <p:oleObj name="Image" r:id="rId3" imgW="15999840" imgH="12304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0601" y="1285534"/>
                        <a:ext cx="3721853" cy="28638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930600" y="1292074"/>
            <a:ext cx="4483245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580" y="2983314"/>
            <a:ext cx="2289338" cy="422727"/>
          </a:xfrm>
          <a:prstGeom prst="rect">
            <a:avLst/>
          </a:prstGeom>
          <a:noFill/>
          <a:ln w="38100">
            <a:solidFill>
              <a:srgbClr val="FFEB3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28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183">
              <a:srgbClr val="274DA5"/>
            </a:gs>
            <a:gs pos="100000">
              <a:srgbClr val="0059AB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79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Content </a:t>
            </a:r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페이지 우측 </a:t>
            </a:r>
            <a:r>
              <a:rPr lang="ko-KR" altLang="en-US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상단</a:t>
            </a:r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 </a:t>
            </a: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-Desktop/Mobile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498415" y="1682008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메인 페이지 우측 상단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160 x 250 (</a:t>
                      </a:r>
                      <a:r>
                        <a:rPr lang="en-US" altLang="ko-KR" sz="1000" dirty="0" err="1">
                          <a:solidFill>
                            <a:srgbClr val="999999"/>
                          </a:solidFill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150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</a:rPr>
                        <a:t> Kb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</a:rPr>
                        <a:t> </a:t>
                      </a:r>
                      <a:r>
                        <a:rPr lang="ko-KR" altLang="en-US" sz="1000" baseline="0" dirty="0">
                          <a:solidFill>
                            <a:srgbClr val="999999"/>
                          </a:solidFill>
                        </a:rPr>
                        <a:t>개월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154910"/>
              </p:ext>
            </p:extLst>
          </p:nvPr>
        </p:nvGraphicFramePr>
        <p:xfrm>
          <a:off x="3846841" y="1299059"/>
          <a:ext cx="3857924" cy="285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1" name="Image" r:id="rId3" imgW="15999840" imgH="11809440" progId="Photoshop.Image.18">
                  <p:embed/>
                </p:oleObj>
              </mc:Choice>
              <mc:Fallback>
                <p:oleObj name="Image" r:id="rId3" imgW="15999840" imgH="11809440" progId="Photoshop.Image.18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6841" y="1299059"/>
                        <a:ext cx="3857924" cy="285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3846841" y="1299058"/>
            <a:ext cx="4483245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 l="56039" t="9145" r="35453" b="66460"/>
          <a:stretch/>
        </p:blipFill>
        <p:spPr>
          <a:xfrm>
            <a:off x="7148790" y="1531367"/>
            <a:ext cx="447675" cy="695325"/>
          </a:xfrm>
          <a:prstGeom prst="rect">
            <a:avLst/>
          </a:prstGeom>
          <a:noFill/>
          <a:ln w="38100">
            <a:solidFill>
              <a:srgbClr val="FFC107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68" y="2312331"/>
            <a:ext cx="968970" cy="17797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00864" y="2977116"/>
            <a:ext cx="389089" cy="588334"/>
          </a:xfrm>
          <a:prstGeom prst="rect">
            <a:avLst/>
          </a:prstGeom>
          <a:noFill/>
          <a:ln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07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791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Content</a:t>
            </a:r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 페이지</a:t>
            </a:r>
            <a:r>
              <a:rPr lang="ko-KR" altLang="en-US" dirty="0">
                <a:solidFill>
                  <a:srgbClr val="274DA5"/>
                </a:solidFill>
                <a:latin typeface="Arial Black" panose="020B0A04020102020204" pitchFamily="34" charset="0"/>
                <a:ea typeface="+mj-ea"/>
              </a:rPr>
              <a:t> 우측 </a:t>
            </a:r>
            <a:r>
              <a:rPr lang="ko-KR" altLang="en-US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하단</a:t>
            </a:r>
            <a:r>
              <a:rPr lang="ko-KR" altLang="en-US" dirty="0">
                <a:solidFill>
                  <a:srgbClr val="274DA5"/>
                </a:solidFill>
                <a:latin typeface="Arial Black" panose="020B0A04020102020204" pitchFamily="34" charset="0"/>
                <a:ea typeface="+mj-ea"/>
              </a:rPr>
              <a:t> </a:t>
            </a:r>
            <a:endParaRPr lang="en-US" altLang="ko-KR" dirty="0">
              <a:solidFill>
                <a:srgbClr val="274DA5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-Desktop only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509720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Content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페이지 우측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160 x 600 (</a:t>
                      </a:r>
                      <a:r>
                        <a:rPr lang="en-US" altLang="ko-KR" sz="1000" dirty="0" err="1">
                          <a:solidFill>
                            <a:srgbClr val="999999"/>
                          </a:solidFill>
                        </a:rPr>
                        <a:t>px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</a:rPr>
                        <a:t>300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4880279"/>
              </p:ext>
            </p:extLst>
          </p:nvPr>
        </p:nvGraphicFramePr>
        <p:xfrm>
          <a:off x="3846841" y="1299059"/>
          <a:ext cx="3857924" cy="285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Image" r:id="rId3" imgW="15999840" imgH="11809440" progId="Photoshop.Image.18">
                  <p:embed/>
                </p:oleObj>
              </mc:Choice>
              <mc:Fallback>
                <p:oleObj name="Image" r:id="rId3" imgW="15999840" imgH="11809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6841" y="1299059"/>
                        <a:ext cx="3857924" cy="285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846842" y="1299051"/>
            <a:ext cx="4567004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230542"/>
              </p:ext>
            </p:extLst>
          </p:nvPr>
        </p:nvGraphicFramePr>
        <p:xfrm>
          <a:off x="7115918" y="1483316"/>
          <a:ext cx="640191" cy="2301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3" name="Image" r:id="rId5" imgW="2158560" imgH="7758720" progId="Photoshop.Image.18">
                  <p:embed/>
                </p:oleObj>
              </mc:Choice>
              <mc:Fallback>
                <p:oleObj name="Image" r:id="rId5" imgW="2158560" imgH="77587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5918" y="1483316"/>
                        <a:ext cx="640191" cy="2301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7112776" y="1483316"/>
            <a:ext cx="643333" cy="2301810"/>
          </a:xfrm>
          <a:prstGeom prst="rect">
            <a:avLst/>
          </a:prstGeom>
          <a:noFill/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2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11780"/>
            <a:ext cx="5324100" cy="7866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Jobs</a:t>
            </a:r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 페이지 중앙 상단</a:t>
            </a:r>
            <a:endParaRPr lang="en-US" altLang="ko-KR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</a:t>
            </a:r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</a:rPr>
              <a:t> Desktop/Mobile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58368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Job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페이지 중앙 상단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728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 x 90 (</a:t>
                      </a:r>
                      <a:r>
                        <a:rPr lang="en-US" altLang="ko-KR" sz="1000" baseline="0" dirty="0" err="1">
                          <a:solidFill>
                            <a:srgbClr val="999999"/>
                          </a:solidFill>
                          <a:latin typeface="+mj-lt"/>
                        </a:rPr>
                        <a:t>px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250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680096"/>
              </p:ext>
            </p:extLst>
          </p:nvPr>
        </p:nvGraphicFramePr>
        <p:xfrm>
          <a:off x="3930600" y="1297031"/>
          <a:ext cx="3705687" cy="285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Image" r:id="rId3" imgW="15999840" imgH="12304440" progId="Photoshop.Image.18">
                  <p:embed/>
                </p:oleObj>
              </mc:Choice>
              <mc:Fallback>
                <p:oleObj name="Image" r:id="rId3" imgW="15999840" imgH="123044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0600" y="1297031"/>
                        <a:ext cx="3705687" cy="28513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930600" y="1299049"/>
            <a:ext cx="4483245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63" y="2129208"/>
            <a:ext cx="2149887" cy="396977"/>
          </a:xfrm>
          <a:prstGeom prst="rect">
            <a:avLst/>
          </a:prstGeom>
          <a:noFill/>
          <a:ln w="38100">
            <a:solidFill>
              <a:srgbClr val="FFEB3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58" y="2254598"/>
            <a:ext cx="979825" cy="182072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195306" y="3104705"/>
            <a:ext cx="757852" cy="177210"/>
          </a:xfrm>
          <a:prstGeom prst="rect">
            <a:avLst/>
          </a:prstGeom>
          <a:noFill/>
          <a:ln>
            <a:solidFill>
              <a:srgbClr val="FFC1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45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32466"/>
            </a:gs>
            <a:gs pos="0">
              <a:srgbClr val="0059AB"/>
            </a:gs>
            <a:gs pos="0">
              <a:srgbClr val="002342"/>
            </a:gs>
            <a:gs pos="100000">
              <a:srgbClr val="274DA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909134" y="313863"/>
            <a:ext cx="2521638" cy="56717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</a:rPr>
              <a:t>뉴스레터 중앙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01707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뉴스레터 중앙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540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 x 100 (</a:t>
                      </a:r>
                      <a:r>
                        <a:rPr lang="en-US" altLang="ko-KR" sz="1000" baseline="0" dirty="0" err="1">
                          <a:solidFill>
                            <a:srgbClr val="999999"/>
                          </a:solidFill>
                          <a:latin typeface="+mj-lt"/>
                        </a:rPr>
                        <a:t>px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월 </a:t>
                      </a:r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150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00" y="1346029"/>
            <a:ext cx="4467447" cy="275635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146698" y="3157128"/>
            <a:ext cx="3877339" cy="7272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8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+mj-ea"/>
                <a:ea typeface="+mj-ea"/>
              </a:rPr>
              <a:t>어떻게 광고할까요</a:t>
            </a:r>
            <a:r>
              <a:rPr lang="en-US" altLang="ko-KR" dirty="0">
                <a:solidFill>
                  <a:srgbClr val="2B52AC"/>
                </a:solidFill>
                <a:latin typeface="+mj-ea"/>
                <a:ea typeface="+mj-ea"/>
              </a:rPr>
              <a:t>?</a:t>
            </a:r>
            <a:endParaRPr lang="ko-KR" altLang="en-US" dirty="0">
              <a:solidFill>
                <a:srgbClr val="2B52AC"/>
              </a:solidFill>
              <a:latin typeface="+mj-ea"/>
              <a:ea typeface="+mj-ea"/>
            </a:endParaRPr>
          </a:p>
        </p:txBody>
      </p:sp>
      <p:sp>
        <p:nvSpPr>
          <p:cNvPr id="8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모서리가 둥근 직사각형 1"/>
          <p:cNvSpPr/>
          <p:nvPr/>
        </p:nvSpPr>
        <p:spPr>
          <a:xfrm>
            <a:off x="819501" y="1633359"/>
            <a:ext cx="1479793" cy="949301"/>
          </a:xfrm>
          <a:prstGeom prst="round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1</a:t>
            </a:r>
          </a:p>
          <a:p>
            <a:pPr algn="ctr"/>
            <a:r>
              <a:rPr lang="ko-KR" altLang="en-US" sz="1000" b="1" dirty="0"/>
              <a:t>광고문의 및 협의</a:t>
            </a:r>
            <a:endParaRPr lang="en-US" sz="10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891447" y="1632199"/>
            <a:ext cx="1479793" cy="949301"/>
          </a:xfrm>
          <a:prstGeom prst="round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</a:p>
          <a:p>
            <a:pPr algn="ctr"/>
            <a:r>
              <a:rPr lang="ko-KR" altLang="en-US" sz="1000" b="1" dirty="0"/>
              <a:t>일정 예약</a:t>
            </a:r>
            <a:endParaRPr lang="en-US" sz="10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942454" y="1631038"/>
            <a:ext cx="1479793" cy="949301"/>
          </a:xfrm>
          <a:prstGeom prst="roundRect">
            <a:avLst/>
          </a:prstGeom>
          <a:solidFill>
            <a:srgbClr val="5B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3</a:t>
            </a:r>
          </a:p>
          <a:p>
            <a:pPr algn="ctr"/>
            <a:r>
              <a:rPr lang="ko-KR" altLang="en-US" sz="1000" b="1" dirty="0"/>
              <a:t>광고 계약</a:t>
            </a:r>
            <a:endParaRPr lang="en-US" sz="10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18338" y="3363275"/>
            <a:ext cx="1479793" cy="949301"/>
          </a:xfrm>
          <a:prstGeom prst="round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4</a:t>
            </a:r>
          </a:p>
          <a:p>
            <a:pPr algn="ctr"/>
            <a:r>
              <a:rPr lang="ko-KR" altLang="en-US" sz="1000" b="1" dirty="0"/>
              <a:t>발송 </a:t>
            </a:r>
            <a:r>
              <a:rPr lang="en-US" altLang="ko-KR" sz="1000" b="1" dirty="0"/>
              <a:t>2-3</a:t>
            </a:r>
            <a:r>
              <a:rPr lang="ko-KR" altLang="en-US" sz="1000" b="1" dirty="0"/>
              <a:t>일 전까지 광고 소재 전달</a:t>
            </a:r>
            <a:endParaRPr lang="en-US" sz="10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2890284" y="3362115"/>
            <a:ext cx="1479793" cy="949301"/>
          </a:xfrm>
          <a:prstGeom prst="round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5</a:t>
            </a:r>
          </a:p>
          <a:p>
            <a:pPr algn="ctr"/>
            <a:r>
              <a:rPr lang="ko-KR" altLang="en-US" sz="1000" b="1" dirty="0"/>
              <a:t>광고 노출 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발송</a:t>
            </a:r>
            <a:r>
              <a:rPr lang="en-US" altLang="ko-KR" sz="1000" b="1" dirty="0"/>
              <a:t>)</a:t>
            </a:r>
            <a:r>
              <a:rPr lang="ko-KR" altLang="en-US" sz="1000" b="1" dirty="0"/>
              <a:t> 전일 오전까지 입금완료</a:t>
            </a:r>
            <a:endParaRPr lang="en-US" sz="1000" b="1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941291" y="3360954"/>
            <a:ext cx="1479793" cy="949301"/>
          </a:xfrm>
          <a:prstGeom prst="round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6</a:t>
            </a:r>
          </a:p>
          <a:p>
            <a:pPr algn="ctr"/>
            <a:r>
              <a:rPr lang="ko-KR" altLang="en-US" sz="1000" b="1" dirty="0"/>
              <a:t>결과 리포트 보고</a:t>
            </a:r>
            <a:endParaRPr lang="en-US" sz="1000" b="1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380231" y="2128950"/>
            <a:ext cx="453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438219" y="2127790"/>
            <a:ext cx="453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379069" y="3858866"/>
            <a:ext cx="453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437057" y="3857706"/>
            <a:ext cx="453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0" idx="2"/>
          </p:cNvCxnSpPr>
          <p:nvPr/>
        </p:nvCxnSpPr>
        <p:spPr>
          <a:xfrm flipH="1">
            <a:off x="5681187" y="2580339"/>
            <a:ext cx="1164" cy="267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H="1">
            <a:off x="1558234" y="2847906"/>
            <a:ext cx="4122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558234" y="2847906"/>
            <a:ext cx="0" cy="43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011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401412" y="335047"/>
            <a:ext cx="5912520" cy="4434309"/>
          </a:xfrm>
        </p:spPr>
        <p:txBody>
          <a:bodyPr/>
          <a:lstStyle/>
          <a:p>
            <a:r>
              <a:rPr lang="ko-KR" altLang="en-US" sz="3200" dirty="0">
                <a:solidFill>
                  <a:srgbClr val="2B52AC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개발자 대상</a:t>
            </a:r>
            <a:br>
              <a:rPr lang="en-US" altLang="ko-KR" sz="3200" dirty="0">
                <a:solidFill>
                  <a:srgbClr val="2B52AC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ko-KR" altLang="en-US" sz="3200" dirty="0">
                <a:solidFill>
                  <a:srgbClr val="2B52AC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최대의 홍보효과</a:t>
            </a:r>
            <a:br>
              <a:rPr lang="en-US" altLang="ko-KR" sz="3200" dirty="0">
                <a:solidFill>
                  <a:srgbClr val="2B52AC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br>
              <a:rPr lang="ko-KR" altLang="en-US" b="0" dirty="0"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en-US" altLang="ko-KR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OKKY AD</a:t>
            </a:r>
            <a:r>
              <a:rPr lang="ko-KR" altLang="en-US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는 지금도 진화 중 입니다</a:t>
            </a:r>
            <a:r>
              <a:rPr lang="en-US" altLang="ko-KR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. </a:t>
            </a:r>
            <a:br>
              <a:rPr lang="en-US" altLang="ko-KR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ko-KR" altLang="en-US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궁금하신 점이 있으면 언제나 편하게 연락주세요</a:t>
            </a:r>
            <a:r>
              <a:rPr lang="en-US" altLang="ko-KR" sz="16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.</a:t>
            </a:r>
            <a:b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ko-KR" altLang="en-US" sz="18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광고문의 </a:t>
            </a:r>
            <a:r>
              <a:rPr lang="en-US" altLang="ko-KR" sz="18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: </a:t>
            </a:r>
            <a:r>
              <a:rPr lang="ko-KR" altLang="en-US" sz="18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김지원 </a:t>
            </a:r>
            <a:r>
              <a:rPr lang="ko-KR" altLang="en-US" sz="14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과장 </a:t>
            </a:r>
            <a:b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b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en-US" altLang="ko-KR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02) 6933 5070 / ad@okky.kr</a:t>
            </a:r>
            <a:br>
              <a:rPr lang="en-US" altLang="ko-KR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br>
              <a:rPr lang="en-US" altLang="ko-KR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r>
              <a:rPr lang="ko-KR" altLang="en-US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빠르고 친절하게 안내 해 드리겠습니다</a:t>
            </a:r>
            <a:r>
              <a:rPr lang="en-US" altLang="ko-KR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.</a:t>
            </a:r>
            <a:br>
              <a:rPr lang="en-US" altLang="ko-KR" sz="10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br>
              <a:rPr lang="en-US" altLang="ko-KR" sz="1400" b="0" dirty="0">
                <a:solidFill>
                  <a:schemeClr val="accent1">
                    <a:lumMod val="75000"/>
                  </a:schemeClr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</a:br>
            <a:endParaRPr lang="ko-KR" altLang="en-US" sz="1400" b="0" dirty="0">
              <a:solidFill>
                <a:schemeClr val="accent1">
                  <a:lumMod val="75000"/>
                </a:schemeClr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120" y="4489704"/>
            <a:ext cx="1109516" cy="252984"/>
          </a:xfrm>
          <a:prstGeom prst="rect">
            <a:avLst/>
          </a:prstGeom>
        </p:spPr>
      </p:pic>
      <p:sp>
        <p:nvSpPr>
          <p:cNvPr id="5" name="제목 3"/>
          <p:cNvSpPr txBox="1">
            <a:spLocks/>
          </p:cNvSpPr>
          <p:nvPr/>
        </p:nvSpPr>
        <p:spPr>
          <a:xfrm>
            <a:off x="7936992" y="4712208"/>
            <a:ext cx="1207008" cy="3276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36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3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000" dirty="0" err="1">
                <a:solidFill>
                  <a:schemeClr val="bg1"/>
                </a:solidFill>
                <a:latin typeface="+mj-lt"/>
              </a:rPr>
              <a:t>www.okky.kr</a:t>
            </a:r>
            <a:endParaRPr lang="ko-KR" alt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621" y="1350805"/>
            <a:ext cx="3188875" cy="25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89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499" cy="409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2B52AC"/>
                </a:solidFill>
                <a:latin typeface="+mn-lt"/>
              </a:rPr>
              <a:t>Index</a:t>
            </a:r>
            <a:endParaRPr lang="en" sz="2400" dirty="0">
              <a:solidFill>
                <a:srgbClr val="2B52AC"/>
              </a:solidFill>
              <a:latin typeface="+mn-lt"/>
            </a:endParaRPr>
          </a:p>
        </p:txBody>
      </p:sp>
      <p:sp>
        <p:nvSpPr>
          <p:cNvPr id="79" name="Shape 79"/>
          <p:cNvSpPr txBox="1"/>
          <p:nvPr/>
        </p:nvSpPr>
        <p:spPr>
          <a:xfrm>
            <a:off x="841000" y="1047750"/>
            <a:ext cx="5905200" cy="36892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-228600" rtl="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-US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about OKKY </a:t>
            </a:r>
            <a:endParaRPr lang="en-US" altLang="ko-KR" b="1" dirty="0">
              <a:solidFill>
                <a:srgbClr val="666666"/>
              </a:solidFill>
              <a:latin typeface="+mj-ea"/>
              <a:ea typeface="+mj-ea"/>
              <a:cs typeface="Karla"/>
              <a:sym typeface="Karla"/>
            </a:endParaRPr>
          </a:p>
          <a:p>
            <a:pPr marL="228600" lvl="0" indent="-228600" rtl="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숫자로 보는 </a:t>
            </a: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OKKY</a:t>
            </a:r>
          </a:p>
          <a:p>
            <a:pPr marL="228600" lvl="0" indent="-228600" rtl="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-US" altLang="ko-KR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OKKY </a:t>
            </a:r>
            <a:r>
              <a:rPr lang="ko-KR" altLang="en-US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광고 상품안내</a:t>
            </a:r>
            <a:endParaRPr lang="en-US" altLang="ko-KR" b="1" dirty="0">
              <a:solidFill>
                <a:srgbClr val="666666"/>
              </a:solidFill>
              <a:latin typeface="+mj-ea"/>
              <a:ea typeface="+mj-ea"/>
              <a:cs typeface="Karla"/>
              <a:sym typeface="Karla"/>
            </a:endParaRPr>
          </a:p>
          <a:p>
            <a:pPr marL="228600" lvl="0" indent="-228600" rtl="0">
              <a:lnSpc>
                <a:spcPct val="200000"/>
              </a:lnSpc>
              <a:spcBef>
                <a:spcPts val="600"/>
              </a:spcBef>
              <a:buAutoNum type="arabicPeriod"/>
            </a:pPr>
            <a:r>
              <a:rPr lang="en" b="1" dirty="0">
                <a:solidFill>
                  <a:srgbClr val="666666"/>
                </a:solidFill>
                <a:latin typeface="+mj-ea"/>
                <a:ea typeface="+mj-ea"/>
                <a:cs typeface="Karla"/>
                <a:sym typeface="Karla"/>
              </a:rPr>
              <a:t>How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>
            <a:spLocks noGrp="1"/>
          </p:cNvSpPr>
          <p:nvPr>
            <p:ph type="title"/>
          </p:nvPr>
        </p:nvSpPr>
        <p:spPr>
          <a:xfrm>
            <a:off x="838350" y="304801"/>
            <a:ext cx="5324100" cy="585302"/>
          </a:xfrm>
        </p:spPr>
        <p:txBody>
          <a:bodyPr/>
          <a:lstStyle/>
          <a:p>
            <a:r>
              <a:rPr lang="en-US" altLang="ko-KR" dirty="0">
                <a:solidFill>
                  <a:srgbClr val="2B52AC"/>
                </a:solidFill>
                <a:latin typeface="+mj-ea"/>
                <a:ea typeface="+mj-ea"/>
              </a:rPr>
              <a:t>about OKKY</a:t>
            </a:r>
            <a:endParaRPr lang="ko-KR" altLang="en-US" dirty="0">
              <a:solidFill>
                <a:srgbClr val="2B52AC"/>
              </a:solidFill>
              <a:latin typeface="+mj-ea"/>
              <a:ea typeface="+mj-ea"/>
            </a:endParaRPr>
          </a:p>
        </p:txBody>
      </p:sp>
      <p:sp>
        <p:nvSpPr>
          <p:cNvPr id="12" name="Shape 197"/>
          <p:cNvSpPr/>
          <p:nvPr/>
        </p:nvSpPr>
        <p:spPr>
          <a:xfrm>
            <a:off x="1000264" y="1340975"/>
            <a:ext cx="1319399" cy="1315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038" y="4423"/>
                </a:moveTo>
                <a:lnTo>
                  <a:pt x="53044" y="4763"/>
                </a:lnTo>
                <a:lnTo>
                  <a:pt x="46936" y="5897"/>
                </a:lnTo>
                <a:lnTo>
                  <a:pt x="41168" y="7599"/>
                </a:lnTo>
                <a:lnTo>
                  <a:pt x="35400" y="9981"/>
                </a:lnTo>
                <a:lnTo>
                  <a:pt x="29971" y="13156"/>
                </a:lnTo>
                <a:lnTo>
                  <a:pt x="26578" y="15538"/>
                </a:lnTo>
                <a:lnTo>
                  <a:pt x="23298" y="18260"/>
                </a:lnTo>
                <a:lnTo>
                  <a:pt x="20131" y="21096"/>
                </a:lnTo>
                <a:lnTo>
                  <a:pt x="16399" y="25406"/>
                </a:lnTo>
                <a:lnTo>
                  <a:pt x="13232" y="30056"/>
                </a:lnTo>
                <a:lnTo>
                  <a:pt x="10405" y="34820"/>
                </a:lnTo>
                <a:lnTo>
                  <a:pt x="8256" y="39810"/>
                </a:lnTo>
                <a:lnTo>
                  <a:pt x="6446" y="44801"/>
                </a:lnTo>
                <a:lnTo>
                  <a:pt x="5315" y="50132"/>
                </a:lnTo>
                <a:lnTo>
                  <a:pt x="4637" y="55463"/>
                </a:lnTo>
                <a:lnTo>
                  <a:pt x="4410" y="60793"/>
                </a:lnTo>
                <a:lnTo>
                  <a:pt x="4863" y="66124"/>
                </a:lnTo>
                <a:lnTo>
                  <a:pt x="5655" y="71455"/>
                </a:lnTo>
                <a:lnTo>
                  <a:pt x="7012" y="76672"/>
                </a:lnTo>
                <a:lnTo>
                  <a:pt x="8934" y="81776"/>
                </a:lnTo>
                <a:lnTo>
                  <a:pt x="11196" y="86540"/>
                </a:lnTo>
                <a:lnTo>
                  <a:pt x="14024" y="91417"/>
                </a:lnTo>
                <a:lnTo>
                  <a:pt x="17530" y="95841"/>
                </a:lnTo>
                <a:lnTo>
                  <a:pt x="21262" y="100037"/>
                </a:lnTo>
                <a:lnTo>
                  <a:pt x="24995" y="103213"/>
                </a:lnTo>
                <a:lnTo>
                  <a:pt x="28840" y="106049"/>
                </a:lnTo>
                <a:lnTo>
                  <a:pt x="32912" y="108657"/>
                </a:lnTo>
                <a:lnTo>
                  <a:pt x="37097" y="110586"/>
                </a:lnTo>
                <a:lnTo>
                  <a:pt x="41394" y="112400"/>
                </a:lnTo>
                <a:lnTo>
                  <a:pt x="45805" y="113761"/>
                </a:lnTo>
                <a:lnTo>
                  <a:pt x="50329" y="114782"/>
                </a:lnTo>
                <a:lnTo>
                  <a:pt x="54853" y="115463"/>
                </a:lnTo>
                <a:lnTo>
                  <a:pt x="60961" y="115576"/>
                </a:lnTo>
                <a:lnTo>
                  <a:pt x="67068" y="115236"/>
                </a:lnTo>
                <a:lnTo>
                  <a:pt x="73063" y="114102"/>
                </a:lnTo>
                <a:lnTo>
                  <a:pt x="78944" y="112287"/>
                </a:lnTo>
                <a:lnTo>
                  <a:pt x="84599" y="109905"/>
                </a:lnTo>
                <a:lnTo>
                  <a:pt x="90028" y="106843"/>
                </a:lnTo>
                <a:lnTo>
                  <a:pt x="93421" y="104461"/>
                </a:lnTo>
                <a:lnTo>
                  <a:pt x="96701" y="101739"/>
                </a:lnTo>
                <a:lnTo>
                  <a:pt x="99868" y="98676"/>
                </a:lnTo>
                <a:lnTo>
                  <a:pt x="100659" y="97882"/>
                </a:lnTo>
                <a:lnTo>
                  <a:pt x="101564" y="96975"/>
                </a:lnTo>
                <a:lnTo>
                  <a:pt x="102243" y="96068"/>
                </a:lnTo>
                <a:lnTo>
                  <a:pt x="103034" y="95160"/>
                </a:lnTo>
                <a:lnTo>
                  <a:pt x="105183" y="92438"/>
                </a:lnTo>
                <a:lnTo>
                  <a:pt x="107106" y="89489"/>
                </a:lnTo>
                <a:lnTo>
                  <a:pt x="108916" y="86427"/>
                </a:lnTo>
                <a:lnTo>
                  <a:pt x="110386" y="83364"/>
                </a:lnTo>
                <a:lnTo>
                  <a:pt x="112535" y="78147"/>
                </a:lnTo>
                <a:lnTo>
                  <a:pt x="114005" y="72703"/>
                </a:lnTo>
                <a:lnTo>
                  <a:pt x="115023" y="67145"/>
                </a:lnTo>
                <a:lnTo>
                  <a:pt x="115475" y="61474"/>
                </a:lnTo>
                <a:lnTo>
                  <a:pt x="115362" y="55916"/>
                </a:lnTo>
                <a:lnTo>
                  <a:pt x="114684" y="50245"/>
                </a:lnTo>
                <a:lnTo>
                  <a:pt x="113440" y="44688"/>
                </a:lnTo>
                <a:lnTo>
                  <a:pt x="111517" y="39357"/>
                </a:lnTo>
                <a:lnTo>
                  <a:pt x="109255" y="34253"/>
                </a:lnTo>
                <a:lnTo>
                  <a:pt x="106201" y="29149"/>
                </a:lnTo>
                <a:lnTo>
                  <a:pt x="102808" y="24385"/>
                </a:lnTo>
                <a:lnTo>
                  <a:pt x="98623" y="19962"/>
                </a:lnTo>
                <a:lnTo>
                  <a:pt x="95004" y="16786"/>
                </a:lnTo>
                <a:lnTo>
                  <a:pt x="91159" y="13950"/>
                </a:lnTo>
                <a:lnTo>
                  <a:pt x="87087" y="11342"/>
                </a:lnTo>
                <a:lnTo>
                  <a:pt x="82902" y="9300"/>
                </a:lnTo>
                <a:lnTo>
                  <a:pt x="78491" y="7599"/>
                </a:lnTo>
                <a:lnTo>
                  <a:pt x="74081" y="6238"/>
                </a:lnTo>
                <a:lnTo>
                  <a:pt x="69670" y="5217"/>
                </a:lnTo>
                <a:lnTo>
                  <a:pt x="65146" y="4536"/>
                </a:lnTo>
                <a:lnTo>
                  <a:pt x="59038" y="4423"/>
                </a:lnTo>
                <a:close/>
                <a:moveTo>
                  <a:pt x="58925" y="0"/>
                </a:moveTo>
                <a:lnTo>
                  <a:pt x="65485" y="226"/>
                </a:lnTo>
                <a:lnTo>
                  <a:pt x="70461" y="907"/>
                </a:lnTo>
                <a:lnTo>
                  <a:pt x="75212" y="1928"/>
                </a:lnTo>
                <a:lnTo>
                  <a:pt x="80075" y="3402"/>
                </a:lnTo>
                <a:lnTo>
                  <a:pt x="84712" y="5330"/>
                </a:lnTo>
                <a:lnTo>
                  <a:pt x="89236" y="7599"/>
                </a:lnTo>
                <a:lnTo>
                  <a:pt x="93647" y="10207"/>
                </a:lnTo>
                <a:lnTo>
                  <a:pt x="97832" y="13383"/>
                </a:lnTo>
                <a:lnTo>
                  <a:pt x="101790" y="17013"/>
                </a:lnTo>
                <a:lnTo>
                  <a:pt x="106201" y="21663"/>
                </a:lnTo>
                <a:lnTo>
                  <a:pt x="110047" y="26767"/>
                </a:lnTo>
                <a:lnTo>
                  <a:pt x="113213" y="32211"/>
                </a:lnTo>
                <a:lnTo>
                  <a:pt x="115702" y="37882"/>
                </a:lnTo>
                <a:lnTo>
                  <a:pt x="117737" y="43667"/>
                </a:lnTo>
                <a:lnTo>
                  <a:pt x="119095" y="49678"/>
                </a:lnTo>
                <a:lnTo>
                  <a:pt x="119886" y="55803"/>
                </a:lnTo>
                <a:lnTo>
                  <a:pt x="120000" y="61814"/>
                </a:lnTo>
                <a:lnTo>
                  <a:pt x="119434" y="67939"/>
                </a:lnTo>
                <a:lnTo>
                  <a:pt x="118303" y="73837"/>
                </a:lnTo>
                <a:lnTo>
                  <a:pt x="116606" y="79848"/>
                </a:lnTo>
                <a:lnTo>
                  <a:pt x="114344" y="85519"/>
                </a:lnTo>
                <a:lnTo>
                  <a:pt x="112761" y="88582"/>
                </a:lnTo>
                <a:lnTo>
                  <a:pt x="111065" y="91644"/>
                </a:lnTo>
                <a:lnTo>
                  <a:pt x="109142" y="94593"/>
                </a:lnTo>
                <a:lnTo>
                  <a:pt x="107106" y="97315"/>
                </a:lnTo>
                <a:lnTo>
                  <a:pt x="106088" y="98449"/>
                </a:lnTo>
                <a:lnTo>
                  <a:pt x="105070" y="99584"/>
                </a:lnTo>
                <a:lnTo>
                  <a:pt x="104052" y="100718"/>
                </a:lnTo>
                <a:lnTo>
                  <a:pt x="103034" y="101852"/>
                </a:lnTo>
                <a:lnTo>
                  <a:pt x="99641" y="105028"/>
                </a:lnTo>
                <a:lnTo>
                  <a:pt x="96135" y="107977"/>
                </a:lnTo>
                <a:lnTo>
                  <a:pt x="92403" y="110586"/>
                </a:lnTo>
                <a:lnTo>
                  <a:pt x="88557" y="112967"/>
                </a:lnTo>
                <a:lnTo>
                  <a:pt x="84486" y="114782"/>
                </a:lnTo>
                <a:lnTo>
                  <a:pt x="80414" y="116483"/>
                </a:lnTo>
                <a:lnTo>
                  <a:pt x="74081" y="118412"/>
                </a:lnTo>
                <a:lnTo>
                  <a:pt x="67634" y="119659"/>
                </a:lnTo>
                <a:lnTo>
                  <a:pt x="61074" y="120000"/>
                </a:lnTo>
                <a:lnTo>
                  <a:pt x="54514" y="119773"/>
                </a:lnTo>
                <a:lnTo>
                  <a:pt x="49538" y="119092"/>
                </a:lnTo>
                <a:lnTo>
                  <a:pt x="44674" y="118071"/>
                </a:lnTo>
                <a:lnTo>
                  <a:pt x="39924" y="116597"/>
                </a:lnTo>
                <a:lnTo>
                  <a:pt x="35287" y="114669"/>
                </a:lnTo>
                <a:lnTo>
                  <a:pt x="30763" y="112400"/>
                </a:lnTo>
                <a:lnTo>
                  <a:pt x="26352" y="109792"/>
                </a:lnTo>
                <a:lnTo>
                  <a:pt x="22167" y="106729"/>
                </a:lnTo>
                <a:lnTo>
                  <a:pt x="18209" y="103213"/>
                </a:lnTo>
                <a:lnTo>
                  <a:pt x="14024" y="98563"/>
                </a:lnTo>
                <a:lnTo>
                  <a:pt x="10405" y="93799"/>
                </a:lnTo>
                <a:lnTo>
                  <a:pt x="7238" y="88695"/>
                </a:lnTo>
                <a:lnTo>
                  <a:pt x="4750" y="83364"/>
                </a:lnTo>
                <a:lnTo>
                  <a:pt x="2714" y="77920"/>
                </a:lnTo>
                <a:lnTo>
                  <a:pt x="1357" y="72362"/>
                </a:lnTo>
                <a:lnTo>
                  <a:pt x="452" y="66691"/>
                </a:lnTo>
                <a:lnTo>
                  <a:pt x="0" y="60793"/>
                </a:lnTo>
                <a:lnTo>
                  <a:pt x="113" y="55122"/>
                </a:lnTo>
                <a:lnTo>
                  <a:pt x="904" y="49451"/>
                </a:lnTo>
                <a:lnTo>
                  <a:pt x="2148" y="43667"/>
                </a:lnTo>
                <a:lnTo>
                  <a:pt x="4071" y="38109"/>
                </a:lnTo>
                <a:lnTo>
                  <a:pt x="6446" y="32778"/>
                </a:lnTo>
                <a:lnTo>
                  <a:pt x="9387" y="27561"/>
                </a:lnTo>
                <a:lnTo>
                  <a:pt x="12893" y="22684"/>
                </a:lnTo>
                <a:lnTo>
                  <a:pt x="16965" y="18147"/>
                </a:lnTo>
                <a:lnTo>
                  <a:pt x="20358" y="14971"/>
                </a:lnTo>
                <a:lnTo>
                  <a:pt x="23977" y="12022"/>
                </a:lnTo>
                <a:lnTo>
                  <a:pt x="27596" y="9300"/>
                </a:lnTo>
                <a:lnTo>
                  <a:pt x="31555" y="7032"/>
                </a:lnTo>
                <a:lnTo>
                  <a:pt x="35513" y="5217"/>
                </a:lnTo>
                <a:lnTo>
                  <a:pt x="39585" y="3516"/>
                </a:lnTo>
                <a:lnTo>
                  <a:pt x="45918" y="1587"/>
                </a:lnTo>
                <a:lnTo>
                  <a:pt x="52365" y="340"/>
                </a:lnTo>
                <a:lnTo>
                  <a:pt x="58925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668332" y="1202701"/>
            <a:ext cx="7145945" cy="3439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국내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최대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 개발자 커뮤니티</a:t>
            </a:r>
            <a:endParaRPr lang="en" sz="13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Montserrat"/>
              <a:sym typeface="Montserrat"/>
            </a:endParaRP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18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년 이상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 커뮤니티 운영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Montserrat"/>
              <a:sym typeface="Montserrat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다양한 오프라인 모임 및 강좌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Montserrat"/>
              <a:sym typeface="Montserrat"/>
            </a:endParaRPr>
          </a:p>
          <a:p>
            <a:pPr marL="171450" lvl="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기술</a:t>
            </a:r>
            <a:r>
              <a:rPr lang="en-US" altLang="ko-KR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 </a:t>
            </a:r>
            <a:r>
              <a:rPr lang="ko-KR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cs typeface="Montserrat"/>
                <a:sym typeface="Montserrat"/>
              </a:rPr>
              <a:t>컨퍼런스 개최</a:t>
            </a:r>
            <a:endParaRPr lang="en-US" altLang="ko-KR" sz="13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cs typeface="Montserrat"/>
              <a:sym typeface="Montserrat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OKKY </a:t>
            </a:r>
            <a:r>
              <a:rPr lang="ko-KR" altLang="en-US" sz="13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광고는 편법적인 컨텐츠 가리기로 </a:t>
            </a:r>
            <a:r>
              <a:rPr lang="en-US" altLang="ko-KR" sz="13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Click </a:t>
            </a:r>
            <a:r>
              <a:rPr lang="ko-KR" altLang="en-US" sz="13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을 유도하는 팝업 광고를 하지 않습니다</a:t>
            </a:r>
            <a:r>
              <a:rPr lang="en-US" altLang="ko-KR" sz="1300" b="1" dirty="0">
                <a:solidFill>
                  <a:schemeClr val="accent1">
                    <a:lumMod val="75000"/>
                  </a:schemeClr>
                </a:solidFill>
                <a:latin typeface="+mj-ea"/>
              </a:rPr>
              <a:t>.</a:t>
            </a: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accent1">
                  <a:lumMod val="7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3296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+mj-ea"/>
                <a:ea typeface="+mj-ea"/>
              </a:rPr>
              <a:t>숫자로 보는 </a:t>
            </a:r>
            <a:r>
              <a:rPr lang="en-US" altLang="ko-KR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OKKY</a:t>
            </a:r>
            <a:endParaRPr lang="ko-KR" altLang="en-US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838250" y="1443136"/>
            <a:ext cx="6771405" cy="2697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200"/>
              </a:lnSpc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총 회원 수 </a:t>
            </a:r>
            <a:r>
              <a:rPr lang="en-US" altLang="ko-KR" sz="3200" b="1" dirty="0">
                <a:solidFill>
                  <a:srgbClr val="5BC0DE"/>
                </a:solidFill>
              </a:rPr>
              <a:t>71,700</a:t>
            </a:r>
            <a:r>
              <a:rPr lang="en-US" altLang="ko-KR" sz="3200" b="1" dirty="0">
                <a:solidFill>
                  <a:srgbClr val="999999"/>
                </a:solidFill>
                <a:latin typeface="Montserrat" panose="020B0600000101010101" charset="0"/>
              </a:rPr>
              <a:t>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명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5200"/>
              </a:lnSpc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월 등록 게시물 수 평균 </a:t>
            </a:r>
            <a:r>
              <a:rPr lang="en-US" altLang="ko-KR" sz="3200" b="1" dirty="0">
                <a:solidFill>
                  <a:srgbClr val="5BC0DE"/>
                </a:solidFill>
              </a:rPr>
              <a:t>9,170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20B0600000101010101" charset="0"/>
              </a:rPr>
              <a:t>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건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5200"/>
              </a:lnSpc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월간 사용자수 평균 </a:t>
            </a:r>
            <a:r>
              <a:rPr lang="en-US" altLang="ko-KR" sz="3200" b="1" dirty="0">
                <a:solidFill>
                  <a:srgbClr val="5BC0DE"/>
                </a:solidFill>
              </a:rPr>
              <a:t>396,608</a:t>
            </a:r>
            <a:r>
              <a:rPr lang="en-US" altLang="ko-KR" sz="3200" b="1" dirty="0">
                <a:solidFill>
                  <a:srgbClr val="00BCD4"/>
                </a:solidFill>
                <a:latin typeface="Montserrat" panose="020B0600000101010101" charset="0"/>
              </a:rPr>
              <a:t>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명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ts val="5200"/>
              </a:lnSpc>
            </a:pP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월간 페이지 뷰 수 평균 </a:t>
            </a:r>
            <a:r>
              <a:rPr lang="en-US" altLang="ko-KR" sz="3200" b="1" dirty="0">
                <a:solidFill>
                  <a:srgbClr val="5BC0DE"/>
                </a:solidFill>
              </a:rPr>
              <a:t>4,523,088</a:t>
            </a:r>
            <a:r>
              <a:rPr lang="en-US" altLang="ko-KR" sz="3200" b="1" dirty="0">
                <a:solidFill>
                  <a:srgbClr val="00BCD4"/>
                </a:solidFill>
                <a:latin typeface="Montserrat" panose="020B0600000101010101" charset="0"/>
              </a:rPr>
              <a:t> </a:t>
            </a:r>
            <a:r>
              <a:rPr lang="ko-KR" altLang="en-US" sz="3200" b="1" dirty="0">
                <a:solidFill>
                  <a:schemeClr val="tx2">
                    <a:lumMod val="75000"/>
                  </a:schemeClr>
                </a:solidFill>
              </a:rPr>
              <a:t>뷰</a:t>
            </a:r>
            <a:endParaRPr lang="en-US" altLang="ko-KR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872" y="4724400"/>
            <a:ext cx="2590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999999"/>
                </a:solidFill>
              </a:rPr>
              <a:t>*OKKY Google Analytics (2019. 07) </a:t>
            </a:r>
            <a:r>
              <a:rPr lang="ko-KR" altLang="en-US" sz="1000" b="1" dirty="0">
                <a:solidFill>
                  <a:srgbClr val="999999"/>
                </a:solidFill>
              </a:rPr>
              <a:t>기준</a:t>
            </a:r>
          </a:p>
        </p:txBody>
      </p:sp>
    </p:spTree>
    <p:extLst>
      <p:ext uri="{BB962C8B-B14F-4D97-AF65-F5344CB8AC3E}">
        <p14:creationId xmlns:p14="http://schemas.microsoft.com/office/powerpoint/2010/main" val="693367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800" dirty="0">
                <a:solidFill>
                  <a:srgbClr val="2B52AC"/>
                </a:solidFill>
                <a:latin typeface="+mj-lt"/>
                <a:ea typeface="+mj-ea"/>
              </a:rPr>
              <a:t>OKKY </a:t>
            </a:r>
            <a:r>
              <a:rPr lang="ko-KR" altLang="en-US" sz="1800" dirty="0">
                <a:solidFill>
                  <a:srgbClr val="2B52AC"/>
                </a:solidFill>
                <a:latin typeface="+mj-lt"/>
                <a:ea typeface="+mj-ea"/>
              </a:rPr>
              <a:t>광고 상품안내</a:t>
            </a:r>
            <a:r>
              <a:rPr lang="en-US" altLang="ko-KR" sz="1800" dirty="0">
                <a:solidFill>
                  <a:srgbClr val="2B52AC"/>
                </a:solidFill>
                <a:latin typeface="+mj-lt"/>
                <a:ea typeface="+mj-ea"/>
              </a:rPr>
              <a:t>-</a:t>
            </a:r>
            <a:r>
              <a:rPr lang="ko-KR" altLang="en-US" sz="1800" dirty="0">
                <a:solidFill>
                  <a:srgbClr val="2B52AC"/>
                </a:solidFill>
                <a:latin typeface="+mj-lt"/>
                <a:ea typeface="+mj-ea"/>
              </a:rPr>
              <a:t>배너 광고 </a:t>
            </a:r>
            <a:r>
              <a:rPr lang="en-US" altLang="ko-KR" sz="1400" dirty="0">
                <a:solidFill>
                  <a:srgbClr val="2B52AC"/>
                </a:solidFill>
                <a:latin typeface="+mj-lt"/>
                <a:ea typeface="+mj-ea"/>
              </a:rPr>
              <a:t>(Main / Content page)</a:t>
            </a:r>
            <a:endParaRPr lang="ko-KR" altLang="en-US" sz="1400" dirty="0">
              <a:solidFill>
                <a:srgbClr val="2B52AC"/>
              </a:solidFill>
              <a:latin typeface="+mj-lt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6" name="Shape 258"/>
          <p:cNvGraphicFramePr/>
          <p:nvPr>
            <p:extLst>
              <p:ext uri="{D42A27DB-BD31-4B8C-83A1-F6EECF244321}">
                <p14:modId xmlns:p14="http://schemas.microsoft.com/office/powerpoint/2010/main" val="290791602"/>
              </p:ext>
            </p:extLst>
          </p:nvPr>
        </p:nvGraphicFramePr>
        <p:xfrm>
          <a:off x="498415" y="1248387"/>
          <a:ext cx="6584871" cy="2798977"/>
        </p:xfrm>
        <a:graphic>
          <a:graphicData uri="http://schemas.openxmlformats.org/drawingml/2006/table">
            <a:tbl>
              <a:tblPr>
                <a:noFill/>
                <a:tableStyleId>{2F1DAEBA-6C99-4BA6-B857-4908C16F6DB1}</a:tableStyleId>
              </a:tblPr>
              <a:tblGrid>
                <a:gridCol w="121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36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999999"/>
                        </a:solidFill>
                        <a:latin typeface="+mj-ea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광고 유형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노출 영역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월간 비용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447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상단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Main</a:t>
                      </a:r>
                      <a:r>
                        <a:rPr lang="ko-KR" altLang="en-US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page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상단</a:t>
                      </a:r>
                      <a:r>
                        <a:rPr lang="en-US" altLang="ko-KR" sz="900" b="1" baseline="0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가로 노출 </a:t>
                      </a:r>
                      <a:endParaRPr lang="en-US" altLang="ko-KR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(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Desktop</a:t>
                      </a:r>
                      <a:r>
                        <a:rPr lang="en-US" altLang="ko-KR" sz="900" b="1" i="0" u="none" strike="noStrike" cap="none" baseline="0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/ Mobile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)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3,000,000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944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우측 상단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Main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page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baseline="0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우측 상단 세로 노출 </a:t>
                      </a:r>
                      <a:endParaRPr lang="en-US" altLang="ko-KR" sz="900" b="1" baseline="0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/ Mobile)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3,000,000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6074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우측 하단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Main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page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우측 하단 세로 노출</a:t>
                      </a:r>
                      <a:endParaRPr lang="en-US" altLang="ko-KR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only)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3,500,000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149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하단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Main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page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하단</a:t>
                      </a:r>
                      <a:r>
                        <a:rPr lang="en-US" altLang="ko-KR" sz="900" b="1" i="0" u="none" strike="noStrike" cap="none" baseline="0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박스 노출 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/ Mobile)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2,000,000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5018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8415" y="4714282"/>
            <a:ext cx="5485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배너 광고는 월 단위로 진행이 되며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장기 계약 등 기간 및 비용에 대한 부분은 문의 바랍니다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3014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800" dirty="0">
                <a:solidFill>
                  <a:srgbClr val="2B52AC"/>
                </a:solidFill>
              </a:rPr>
              <a:t>OKKY </a:t>
            </a:r>
            <a:r>
              <a:rPr lang="ko-KR" altLang="en-US" sz="1800" dirty="0">
                <a:solidFill>
                  <a:srgbClr val="2B52AC"/>
                </a:solidFill>
              </a:rPr>
              <a:t>광고 상품안내</a:t>
            </a:r>
            <a:r>
              <a:rPr lang="en-US" altLang="ko-KR" sz="1800" dirty="0">
                <a:solidFill>
                  <a:srgbClr val="2B52AC"/>
                </a:solidFill>
              </a:rPr>
              <a:t>-</a:t>
            </a:r>
            <a:r>
              <a:rPr lang="ko-KR" altLang="en-US" sz="1800" dirty="0">
                <a:solidFill>
                  <a:srgbClr val="2B52AC"/>
                </a:solidFill>
              </a:rPr>
              <a:t>배너 광고</a:t>
            </a:r>
            <a:r>
              <a:rPr lang="en-US" altLang="ko-KR" sz="1800" dirty="0">
                <a:solidFill>
                  <a:srgbClr val="2B52AC"/>
                </a:solidFill>
              </a:rPr>
              <a:t> </a:t>
            </a:r>
            <a:r>
              <a:rPr lang="en-US" altLang="ko-KR" sz="1400" dirty="0">
                <a:solidFill>
                  <a:srgbClr val="2B52AC"/>
                </a:solidFill>
                <a:latin typeface="+mj-lt"/>
                <a:ea typeface="+mj-ea"/>
              </a:rPr>
              <a:t>(Content pages only)</a:t>
            </a:r>
            <a:endParaRPr lang="ko-KR" altLang="en-US" sz="1400" dirty="0">
              <a:solidFill>
                <a:srgbClr val="2B52AC"/>
              </a:solidFill>
              <a:latin typeface="+mj-lt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6" name="Shape 258"/>
          <p:cNvGraphicFramePr/>
          <p:nvPr>
            <p:extLst>
              <p:ext uri="{D42A27DB-BD31-4B8C-83A1-F6EECF244321}">
                <p14:modId xmlns:p14="http://schemas.microsoft.com/office/powerpoint/2010/main" val="1846208392"/>
              </p:ext>
            </p:extLst>
          </p:nvPr>
        </p:nvGraphicFramePr>
        <p:xfrm>
          <a:off x="498415" y="1028197"/>
          <a:ext cx="6584871" cy="3398102"/>
        </p:xfrm>
        <a:graphic>
          <a:graphicData uri="http://schemas.openxmlformats.org/drawingml/2006/table">
            <a:tbl>
              <a:tblPr>
                <a:noFill/>
                <a:tableStyleId>{2F1DAEBA-6C99-4BA6-B857-4908C16F6DB1}</a:tableStyleId>
              </a:tblPr>
              <a:tblGrid>
                <a:gridCol w="1587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36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999999"/>
                        </a:solidFill>
                        <a:latin typeface="+mj-ea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광고 유형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노출 영역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월간 비용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149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중앙 하단</a:t>
                      </a:r>
                      <a:endParaRPr lang="en" sz="900" b="1" i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 page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중앙 하단 가로 노출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only)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3,000,000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월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150187"/>
                  </a:ext>
                </a:extLst>
              </a:tr>
              <a:tr h="597149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우측 상단</a:t>
                      </a:r>
                      <a:endParaRPr lang="en" sz="900" b="1" i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 page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cap="none" baseline="0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우측 상단 세로 노출 </a:t>
                      </a:r>
                      <a:endParaRPr lang="en-US" altLang="ko-KR" sz="900" b="1" i="0" u="none" strike="noStrike" cap="none" baseline="0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/ Mobile)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3,000,000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월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583860"/>
                  </a:ext>
                </a:extLst>
              </a:tr>
              <a:tr h="597149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우측 하단</a:t>
                      </a:r>
                      <a:endParaRPr lang="en" sz="900" b="1" i="0" u="none" strike="noStrike" cap="non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Content page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우측 하단 세로 노출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 only)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3,000,000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월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76837"/>
                  </a:ext>
                </a:extLst>
              </a:tr>
              <a:tr h="597149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Jobs</a:t>
                      </a:r>
                      <a:r>
                        <a:rPr lang="en-US" sz="9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상단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Jobs page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중앙 상단 가로 노출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(Desktop/</a:t>
                      </a:r>
                      <a:r>
                        <a:rPr lang="en-US" altLang="ko-KR" sz="900" b="1" i="0" u="none" strike="noStrike" cap="none" baseline="0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Mobile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2,500,000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월</a:t>
                      </a:r>
                      <a:endParaRPr lang="en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331879"/>
                  </a:ext>
                </a:extLst>
              </a:tr>
              <a:tr h="599143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Newsletter</a:t>
                      </a:r>
                      <a:r>
                        <a:rPr lang="en-US" sz="9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메인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altLang="ko-KR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Newsletter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</a:t>
                      </a:r>
                      <a:endParaRPr lang="en-US" altLang="ko-KR" sz="900" b="1" i="0" u="none" strike="noStrike" cap="non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중앙 상단 가로 노출</a:t>
                      </a:r>
                      <a:endParaRPr lang="en-US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(Desktop/</a:t>
                      </a:r>
                      <a:r>
                        <a:rPr lang="en-US" altLang="ko-KR" sz="900" b="1" i="0" u="none" strike="noStrike" cap="none" baseline="0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 Mobile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)</a:t>
                      </a:r>
                      <a:endParaRPr lang="en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1,500,000 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i="0" u="none" strike="noStrike" cap="none" dirty="0">
                          <a:solidFill>
                            <a:srgbClr val="999999"/>
                          </a:solidFill>
                          <a:latin typeface="+mn-lt"/>
                          <a:ea typeface="+mn-ea"/>
                          <a:cs typeface="Karla"/>
                          <a:sym typeface="Karla"/>
                        </a:rPr>
                        <a:t>월</a:t>
                      </a:r>
                      <a:endParaRPr lang="en" altLang="ko-KR" sz="900" b="1" i="0" u="none" strike="noStrike" cap="none" dirty="0">
                        <a:solidFill>
                          <a:srgbClr val="999999"/>
                        </a:solidFill>
                        <a:latin typeface="+mn-lt"/>
                        <a:ea typeface="+mn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6349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8415" y="4714282"/>
            <a:ext cx="5485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배너 광고는 월 단위로 진행이 되며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장기 계약 등 기간 및 비용에 대한 부분은 문의 바랍니다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85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900">
              <a:srgbClr val="274DA5"/>
            </a:gs>
            <a:gs pos="100000">
              <a:srgbClr val="2B52AC"/>
            </a:gs>
            <a:gs pos="0">
              <a:srgbClr val="032466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altLang="ko-KR" sz="1800" dirty="0">
                <a:solidFill>
                  <a:srgbClr val="2B52AC"/>
                </a:solidFill>
                <a:latin typeface="+mj-lt"/>
                <a:ea typeface="+mj-ea"/>
              </a:rPr>
              <a:t>OKKY </a:t>
            </a:r>
            <a:r>
              <a:rPr lang="ko-KR" altLang="en-US" sz="1800" dirty="0">
                <a:solidFill>
                  <a:srgbClr val="2B52AC"/>
                </a:solidFill>
                <a:latin typeface="+mj-lt"/>
                <a:ea typeface="+mj-ea"/>
              </a:rPr>
              <a:t>광고 상품안내</a:t>
            </a:r>
            <a:r>
              <a:rPr lang="en-US" altLang="ko-KR" sz="1800" dirty="0">
                <a:solidFill>
                  <a:srgbClr val="2B52AC"/>
                </a:solidFill>
                <a:latin typeface="+mj-lt"/>
                <a:ea typeface="+mj-ea"/>
              </a:rPr>
              <a:t>-</a:t>
            </a:r>
            <a:r>
              <a:rPr lang="en-US" altLang="ko-KR" sz="1800" dirty="0" err="1">
                <a:solidFill>
                  <a:srgbClr val="2B52AC"/>
                </a:solidFill>
                <a:latin typeface="+mj-lt"/>
                <a:ea typeface="+mj-ea"/>
              </a:rPr>
              <a:t>eDM</a:t>
            </a:r>
            <a:endParaRPr lang="ko-KR" altLang="en-US" sz="1400" dirty="0">
              <a:solidFill>
                <a:srgbClr val="2B52AC"/>
              </a:solidFill>
              <a:latin typeface="+mj-lt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6" name="Shape 258"/>
          <p:cNvGraphicFramePr/>
          <p:nvPr>
            <p:extLst>
              <p:ext uri="{D42A27DB-BD31-4B8C-83A1-F6EECF244321}">
                <p14:modId xmlns:p14="http://schemas.microsoft.com/office/powerpoint/2010/main" val="2436707551"/>
              </p:ext>
            </p:extLst>
          </p:nvPr>
        </p:nvGraphicFramePr>
        <p:xfrm>
          <a:off x="498415" y="1248387"/>
          <a:ext cx="6584871" cy="954395"/>
        </p:xfrm>
        <a:graphic>
          <a:graphicData uri="http://schemas.openxmlformats.org/drawingml/2006/table">
            <a:tbl>
              <a:tblPr>
                <a:noFill/>
                <a:tableStyleId>{2F1DAEBA-6C99-4BA6-B857-4908C16F6DB1}</a:tableStyleId>
              </a:tblPr>
              <a:tblGrid>
                <a:gridCol w="1211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1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0363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>
                        <a:solidFill>
                          <a:srgbClr val="999999"/>
                        </a:solidFill>
                        <a:latin typeface="+mj-ea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광고 유형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노출 영역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월간 비용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032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eDM 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발송</a:t>
                      </a:r>
                      <a:endParaRPr lang="en" sz="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eMail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수신 동의한 회원에게</a:t>
                      </a:r>
                      <a:endParaRPr lang="en-US" altLang="ko-KR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en-US" altLang="ko-KR" sz="900" b="1" dirty="0" err="1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eDM</a:t>
                      </a:r>
                      <a:r>
                        <a:rPr lang="en-US" altLang="ko-KR" sz="900" b="1" baseline="0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900" b="1" baseline="0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발송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900,000 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r>
                        <a:rPr lang="en-US" altLang="ko-KR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회</a:t>
                      </a:r>
                      <a:endParaRPr lang="en" sz="9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44151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8415" y="3374369"/>
            <a:ext cx="62102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집행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일 전까지 이미지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또는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 HTML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파일을 전달 해주셔야 발송 가능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OKKY </a:t>
            </a:r>
            <a:r>
              <a:rPr lang="en-US" altLang="ko-KR" sz="1000" dirty="0" err="1">
                <a:solidFill>
                  <a:schemeClr val="bg1">
                    <a:lumMod val="50000"/>
                  </a:schemeClr>
                </a:solidFill>
              </a:rPr>
              <a:t>eDM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은 하단에 이메일 수신거부의 내용이 들어가게 됨으로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보내주시는 메일 내용 중 수신거부의 내용이 중복되지 않아야 합니다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OKKY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회원 중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‘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수신 동의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’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한 회원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만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천명 이상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(2019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년 기준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도달율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90%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이상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오픈율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10%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이상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317945"/>
              </p:ext>
            </p:extLst>
          </p:nvPr>
        </p:nvGraphicFramePr>
        <p:xfrm>
          <a:off x="6983304" y="2492491"/>
          <a:ext cx="1699180" cy="21003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Image" r:id="rId3" imgW="8723520" imgH="10780920" progId="Photoshop.Image.18">
                  <p:embed/>
                </p:oleObj>
              </mc:Choice>
              <mc:Fallback>
                <p:oleObj name="Image" r:id="rId3" imgW="8723520" imgH="1078092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83304" y="2492491"/>
                        <a:ext cx="1699180" cy="21003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6983304" y="2492491"/>
            <a:ext cx="1699180" cy="21003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2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04801"/>
            <a:ext cx="5324100" cy="585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2B52AC"/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sym typeface="Montserrat"/>
              </a:rPr>
              <a:t>OKKY AD </a:t>
            </a:r>
            <a:r>
              <a:rPr kumimoji="0" lang="en-US" altLang="ko-KR" sz="2400" b="1" i="0" u="none" strike="noStrike" kern="0" cap="none" spc="0" normalizeH="0" baseline="0" noProof="0" dirty="0" err="1">
                <a:ln>
                  <a:noFill/>
                </a:ln>
                <a:solidFill>
                  <a:srgbClr val="2B52AC"/>
                </a:solidFill>
                <a:effectLst/>
                <a:uLnTx/>
                <a:uFillTx/>
                <a:latin typeface="Arial Black" panose="020B0A04020102020204" pitchFamily="34" charset="0"/>
                <a:ea typeface="맑은 고딕" panose="020B0503020000020004" pitchFamily="50" charset="-127"/>
                <a:sym typeface="Montserrat"/>
              </a:rPr>
              <a:t>Pakage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srgbClr val="2B52AC"/>
              </a:solidFill>
              <a:effectLst/>
              <a:uLnTx/>
              <a:uFillTx/>
              <a:latin typeface="Arial Black" panose="020B0A04020102020204" pitchFamily="34" charset="0"/>
              <a:ea typeface="맑은 고딕" panose="020B0503020000020004" pitchFamily="50" charset="-127"/>
              <a:sym typeface="Montserrat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6" name="Shape 258"/>
          <p:cNvGraphicFramePr/>
          <p:nvPr>
            <p:extLst>
              <p:ext uri="{D42A27DB-BD31-4B8C-83A1-F6EECF244321}">
                <p14:modId xmlns:p14="http://schemas.microsoft.com/office/powerpoint/2010/main" val="3915282958"/>
              </p:ext>
            </p:extLst>
          </p:nvPr>
        </p:nvGraphicFramePr>
        <p:xfrm>
          <a:off x="498415" y="1123712"/>
          <a:ext cx="6584871" cy="3543704"/>
        </p:xfrm>
        <a:graphic>
          <a:graphicData uri="http://schemas.openxmlformats.org/drawingml/2006/table">
            <a:tbl>
              <a:tblPr>
                <a:noFill/>
                <a:tableStyleId>{2F1DAEBA-6C99-4BA6-B857-4908C16F6DB1}</a:tableStyleId>
              </a:tblPr>
              <a:tblGrid>
                <a:gridCol w="2395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9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1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025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Karla"/>
                          <a:sym typeface="Karla"/>
                        </a:rPr>
                        <a:t>광고 기간 </a:t>
                      </a:r>
                      <a:r>
                        <a:rPr lang="en-US" altLang="ko-KR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Karla"/>
                          <a:sym typeface="Karla"/>
                        </a:rPr>
                        <a:t>4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Karla"/>
                          <a:sym typeface="Karla"/>
                        </a:rPr>
                        <a:t>주 기준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latin typeface="+mj-ea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광고</a:t>
                      </a:r>
                      <a:r>
                        <a:rPr lang="ko-KR" altLang="en-US" sz="11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유형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노출 영역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비용</a:t>
                      </a:r>
                      <a:endParaRPr lang="en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0942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상단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+ Content</a:t>
                      </a:r>
                      <a:r>
                        <a:rPr lang="en-US" altLang="ko-KR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하단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페이지 </a:t>
                      </a:r>
                      <a:r>
                        <a:rPr lang="en-US" altLang="ko-KR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 Content </a:t>
                      </a: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페이지</a:t>
                      </a:r>
                      <a:endParaRPr lang="en" sz="10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6,000,000 </a:t>
                      </a:r>
                      <a:r>
                        <a:rPr lang="ko-KR" altLang="en-US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endParaRPr lang="en-US" altLang="ko-KR" sz="1100" b="1" strike="sngStrike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strike="no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100" b="1" strike="noStrike" dirty="0">
                          <a:solidFill>
                            <a:srgbClr val="C00000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별도 문의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하단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+ Content</a:t>
                      </a:r>
                      <a:r>
                        <a:rPr lang="en-US" altLang="ko-KR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하단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페이지 </a:t>
                      </a:r>
                      <a:r>
                        <a:rPr lang="en-US" altLang="ko-KR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 Content </a:t>
                      </a: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페이지</a:t>
                      </a:r>
                      <a:endParaRPr lang="en" sz="10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5,000,000 </a:t>
                      </a:r>
                      <a:r>
                        <a:rPr lang="ko-KR" altLang="en-US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endParaRPr lang="en-US" altLang="ko-KR" sz="1100" b="1" strike="sngStrike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strike="no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100" b="1" strike="noStrike" dirty="0">
                          <a:solidFill>
                            <a:srgbClr val="C00000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별도 문의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473763"/>
                  </a:ext>
                </a:extLst>
              </a:tr>
              <a:tr h="771277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상단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+ Jobs</a:t>
                      </a:r>
                      <a:r>
                        <a:rPr lang="en-US" altLang="ko-KR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상단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페이지 </a:t>
                      </a:r>
                      <a:r>
                        <a:rPr lang="en-US" altLang="ko-KR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 Content </a:t>
                      </a: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페이지</a:t>
                      </a:r>
                      <a:endParaRPr lang="en" sz="10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5,500,000 </a:t>
                      </a:r>
                      <a:r>
                        <a:rPr lang="ko-KR" altLang="en-US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endParaRPr lang="en-US" altLang="ko-KR" sz="1100" b="1" strike="sngStrike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strike="no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100" b="1" strike="noStrike" dirty="0">
                          <a:solidFill>
                            <a:srgbClr val="C00000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별도 문의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71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중앙 하단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+ Jobs </a:t>
                      </a:r>
                      <a:r>
                        <a:rPr lang="ko-KR" altLang="en-US" sz="10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중앙 상단</a:t>
                      </a:r>
                      <a:endParaRPr lang="ko-KR" altLang="en-US" sz="10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Image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메인 페이지 </a:t>
                      </a:r>
                      <a:r>
                        <a:rPr lang="en-US" altLang="ko-KR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/ Content </a:t>
                      </a:r>
                      <a:r>
                        <a:rPr lang="ko-KR" altLang="en-US" sz="1000" b="1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페이지</a:t>
                      </a:r>
                      <a:endParaRPr lang="en" sz="1000" b="1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altLang="ko-KR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4,500,000 </a:t>
                      </a:r>
                      <a:r>
                        <a:rPr lang="ko-KR" altLang="en-US" sz="1100" b="1" strike="sng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원</a:t>
                      </a:r>
                      <a:endParaRPr lang="en-US" altLang="ko-KR" sz="1100" b="1" strike="sngStrike" dirty="0">
                        <a:solidFill>
                          <a:srgbClr val="999999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ko-KR" altLang="en-US" sz="1100" b="1" strike="noStrike" dirty="0">
                          <a:solidFill>
                            <a:srgbClr val="999999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 </a:t>
                      </a:r>
                      <a:r>
                        <a:rPr lang="ko-KR" altLang="en-US" sz="1100" b="1" strike="noStrike" dirty="0">
                          <a:solidFill>
                            <a:srgbClr val="C00000"/>
                          </a:solidFill>
                          <a:latin typeface="+mj-lt"/>
                          <a:ea typeface="+mj-ea"/>
                          <a:cs typeface="Karla"/>
                          <a:sym typeface="Karla"/>
                        </a:rPr>
                        <a:t>별도 문의</a:t>
                      </a:r>
                      <a:endParaRPr lang="en-US" altLang="ko-KR" sz="1100" b="1" dirty="0">
                        <a:solidFill>
                          <a:srgbClr val="C00000"/>
                        </a:solidFill>
                        <a:latin typeface="+mj-lt"/>
                        <a:ea typeface="+mj-ea"/>
                        <a:cs typeface="Karla"/>
                        <a:sym typeface="Kar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93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B52AC"/>
            </a:gs>
            <a:gs pos="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4"/>
          <p:cNvSpPr txBox="1">
            <a:spLocks/>
          </p:cNvSpPr>
          <p:nvPr/>
        </p:nvSpPr>
        <p:spPr>
          <a:xfrm>
            <a:off x="838350" y="311780"/>
            <a:ext cx="5324100" cy="78660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ct val="100000"/>
              <a:buFont typeface="Montserrat"/>
              <a:buNone/>
              <a:defRPr sz="2400" b="1" i="0" u="none" strike="noStrike" cap="none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SzPct val="100000"/>
              <a:buFont typeface="Montserrat"/>
              <a:buNone/>
              <a:defRPr sz="24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ko-KR" altLang="en-US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메인 페이지 중앙 상단</a:t>
            </a:r>
            <a:endParaRPr lang="en-US" altLang="ko-KR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en-US" altLang="ko-KR" sz="1600" dirty="0">
                <a:solidFill>
                  <a:srgbClr val="2B52AC"/>
                </a:solidFill>
                <a:latin typeface="Arial Black" panose="020B0A04020102020204" pitchFamily="34" charset="0"/>
                <a:ea typeface="+mj-ea"/>
              </a:rPr>
              <a:t>-Desktop/Mobile</a:t>
            </a:r>
            <a:endParaRPr lang="ko-KR" altLang="en-US" sz="1600" dirty="0">
              <a:solidFill>
                <a:srgbClr val="2B52AC"/>
              </a:solidFill>
              <a:latin typeface="Arial Black" panose="020B0A04020102020204" pitchFamily="34" charset="0"/>
              <a:ea typeface="+mj-ea"/>
            </a:endParaRPr>
          </a:p>
        </p:txBody>
      </p:sp>
      <p:sp>
        <p:nvSpPr>
          <p:cNvPr id="5" name="Shape 478"/>
          <p:cNvSpPr/>
          <p:nvPr/>
        </p:nvSpPr>
        <p:spPr>
          <a:xfrm>
            <a:off x="498415" y="442895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380"/>
          <p:cNvSpPr/>
          <p:nvPr/>
        </p:nvSpPr>
        <p:spPr>
          <a:xfrm>
            <a:off x="3726792" y="1095927"/>
            <a:ext cx="4871018" cy="3792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381"/>
          <p:cNvSpPr/>
          <p:nvPr/>
        </p:nvSpPr>
        <p:spPr>
          <a:xfrm>
            <a:off x="3930600" y="1299058"/>
            <a:ext cx="4463700" cy="2850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>
                <a:solidFill>
                  <a:srgbClr val="999999"/>
                </a:solidFill>
                <a:latin typeface="Karla"/>
                <a:ea typeface="Karla"/>
                <a:cs typeface="Karla"/>
                <a:sym typeface="Karla"/>
              </a:rPr>
              <a:t>Place your screenshot here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52444"/>
              </p:ext>
            </p:extLst>
          </p:nvPr>
        </p:nvGraphicFramePr>
        <p:xfrm>
          <a:off x="498415" y="1682006"/>
          <a:ext cx="2790696" cy="21031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016486">
                  <a:extLst>
                    <a:ext uri="{9D8B030D-6E8A-4147-A177-3AD203B41FA5}">
                      <a16:colId xmlns:a16="http://schemas.microsoft.com/office/drawing/2014/main" val="2213397851"/>
                    </a:ext>
                  </a:extLst>
                </a:gridCol>
                <a:gridCol w="1774210">
                  <a:extLst>
                    <a:ext uri="{9D8B030D-6E8A-4147-A177-3AD203B41FA5}">
                      <a16:colId xmlns:a16="http://schemas.microsoft.com/office/drawing/2014/main" val="4274962130"/>
                    </a:ext>
                  </a:extLst>
                </a:gridCol>
              </a:tblGrid>
              <a:tr h="164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</a:rPr>
                        <a:t>상세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50057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위치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메인 페이지 중앙 상단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352406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사이즈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728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 x 90 (</a:t>
                      </a:r>
                      <a:r>
                        <a:rPr lang="en-US" altLang="ko-KR" sz="1000" baseline="0" dirty="0" err="1">
                          <a:solidFill>
                            <a:srgbClr val="999999"/>
                          </a:solidFill>
                          <a:latin typeface="+mj-lt"/>
                        </a:rPr>
                        <a:t>px</a:t>
                      </a:r>
                      <a:r>
                        <a:rPr lang="en-US" altLang="ko-KR" sz="1000" baseline="0" dirty="0">
                          <a:solidFill>
                            <a:srgbClr val="999999"/>
                          </a:solidFill>
                          <a:latin typeface="+mj-lt"/>
                        </a:rPr>
                        <a:t>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568608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파일 형태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Static image (GIF/JPEG/PNG)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95128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최대 파일 용량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350 KB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91341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노출 빈도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-</a:t>
                      </a:r>
                      <a:endParaRPr lang="ko-KR" altLang="en-US" sz="1000" dirty="0">
                        <a:solidFill>
                          <a:srgbClr val="999999"/>
                        </a:solidFill>
                        <a:latin typeface="+mj-lt"/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347961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1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개월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208742"/>
                  </a:ext>
                </a:extLst>
              </a:tr>
              <a:tr h="16492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광고 비용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rgbClr val="999999"/>
                          </a:solidFill>
                          <a:latin typeface="+mj-lt"/>
                        </a:rPr>
                        <a:t>300 </a:t>
                      </a:r>
                      <a:r>
                        <a:rPr lang="ko-KR" altLang="en-US" sz="1000" dirty="0">
                          <a:solidFill>
                            <a:srgbClr val="999999"/>
                          </a:solidFill>
                          <a:latin typeface="+mj-lt"/>
                        </a:rPr>
                        <a:t>만원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48546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r="14801"/>
          <a:stretch/>
        </p:blipFill>
        <p:spPr>
          <a:xfrm>
            <a:off x="3930600" y="1299058"/>
            <a:ext cx="4483245" cy="285030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 l="11808" t="9921" r="44686" b="16083"/>
          <a:stretch/>
        </p:blipFill>
        <p:spPr>
          <a:xfrm>
            <a:off x="4551977" y="2035707"/>
            <a:ext cx="2289337" cy="210912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직사각형 14"/>
          <p:cNvSpPr/>
          <p:nvPr/>
        </p:nvSpPr>
        <p:spPr>
          <a:xfrm>
            <a:off x="3930600" y="1299058"/>
            <a:ext cx="4483245" cy="28503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77" y="1566343"/>
            <a:ext cx="2289338" cy="422727"/>
          </a:xfrm>
          <a:prstGeom prst="rect">
            <a:avLst/>
          </a:prstGeom>
          <a:noFill/>
          <a:ln w="38100">
            <a:solidFill>
              <a:srgbClr val="FFEB3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33" y="2107771"/>
            <a:ext cx="962825" cy="17684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447823" y="2477954"/>
            <a:ext cx="781777" cy="188464"/>
          </a:xfrm>
          <a:prstGeom prst="rect">
            <a:avLst/>
          </a:prstGeom>
          <a:noFill/>
          <a:ln>
            <a:solidFill>
              <a:srgbClr val="FFE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8130"/>
      </p:ext>
    </p:extLst>
  </p:cSld>
  <p:clrMapOvr>
    <a:masterClrMapping/>
  </p:clrMapOvr>
</p:sld>
</file>

<file path=ppt/theme/theme1.xml><?xml version="1.0" encoding="utf-8"?>
<a:theme xmlns:a="http://schemas.openxmlformats.org/drawingml/2006/main" name="Arvirarg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1599</TotalTime>
  <Words>1096</Words>
  <Application>Microsoft Office PowerPoint</Application>
  <PresentationFormat>화면 슬라이드 쇼(16:9)</PresentationFormat>
  <Paragraphs>314</Paragraphs>
  <Slides>19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Karla</vt:lpstr>
      <vt:lpstr>Montserrat</vt:lpstr>
      <vt:lpstr>Noto Sans CJK KR Medium</vt:lpstr>
      <vt:lpstr>맑은 고딕</vt:lpstr>
      <vt:lpstr>Arial</vt:lpstr>
      <vt:lpstr>Arial Black</vt:lpstr>
      <vt:lpstr>Calibri</vt:lpstr>
      <vt:lpstr>Arvirargus template</vt:lpstr>
      <vt:lpstr>Image</vt:lpstr>
      <vt:lpstr>OKKY 매체 소개서</vt:lpstr>
      <vt:lpstr>Index</vt:lpstr>
      <vt:lpstr>about OKKY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 대상 최대의 홍보효과  OKKY AD는 지금도 진화 중 입니다.  궁금하신 점이 있으면 언제나 편하게 연락주세요. 광고문의 : 김지원 과장   02) 6933 5070 / ad@okky.kr  빠르고 친절하게 안내 해 드리겠습니다.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개발자를 행복하게 해주는 커뮤니티</dc:title>
  <dc:creator>Luffy</dc:creator>
  <cp:lastModifiedBy>jwkim</cp:lastModifiedBy>
  <cp:revision>301</cp:revision>
  <cp:lastPrinted>2017-12-26T08:06:49Z</cp:lastPrinted>
  <dcterms:modified xsi:type="dcterms:W3CDTF">2019-07-01T06:38:37Z</dcterms:modified>
</cp:coreProperties>
</file>